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59" r:id="rId4"/>
    <p:sldId id="261" r:id="rId5"/>
    <p:sldId id="1582" r:id="rId6"/>
    <p:sldId id="1583" r:id="rId7"/>
    <p:sldId id="1588" r:id="rId8"/>
    <p:sldId id="1590" r:id="rId9"/>
    <p:sldId id="1591" r:id="rId10"/>
    <p:sldId id="1594" r:id="rId11"/>
    <p:sldId id="1593" r:id="rId12"/>
    <p:sldId id="1596" r:id="rId13"/>
    <p:sldId id="1586" r:id="rId14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ED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13"/>
    <p:restoredTop sz="97030"/>
  </p:normalViewPr>
  <p:slideViewPr>
    <p:cSldViewPr snapToGrid="0" snapToObjects="1">
      <p:cViewPr>
        <p:scale>
          <a:sx n="113" d="100"/>
          <a:sy n="113" d="100"/>
        </p:scale>
        <p:origin x="70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E199A0-DE8C-A44D-B749-56BBF0D02994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7F9EC-01AD-054E-843B-AD20672D31C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13555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7F9EC-01AD-054E-843B-AD20672D31CE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68375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7F9EC-01AD-054E-843B-AD20672D31CE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48827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7F9EC-01AD-054E-843B-AD20672D31CE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94665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7C81-7D8E-EBE0-87D6-DF475EF95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FD7A6-BD7F-1C9D-AF37-C50F649124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8D7C6-8C61-D3B8-09FC-CCB9D6047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79AB5-8761-640B-A69C-70E74A4D9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57CA6-B44F-51E8-57BC-642AD206B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87839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90678-AF55-6A83-AA60-017F9447F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0F7987-46E3-DF59-3465-000B44EE0B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26180-8691-BA86-FAA6-EEECCF14C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34675-7D0A-440C-12B6-BFE14EC1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CC63E-5F20-A16E-B334-96484EB56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81325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EB0A6-EAEC-2F94-91F8-58F95075D8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3F176-3F5B-7704-7315-7952097BE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793D7-1A38-6E6B-2854-8D825520A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1F02B-081F-03A0-678F-A37B282F7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B4AA8-FA6C-6C51-16DA-1EF57685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94216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FB1FE-9CB2-A0A8-18FF-88AC19185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CC05E-AD44-EC53-8F6B-AAA9DEAB6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A8671-B574-F789-6348-33376252B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13765-B77A-E8B8-42AC-90DCE4FB1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3B77A-EE7C-BD7B-1619-BB1E02999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6093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43D95-0563-399D-ED11-ADDE55DED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C26A5-D71B-0E87-3680-89328731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D2FA0-B924-AD8F-6A2E-217B4E15F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444C-D385-E160-8E9B-673D44737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41DB6-BF53-00A2-67F4-DD471C06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08202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2516C-332E-29E2-C285-2E43FE33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7FF0A-F90D-3F67-9370-498418A329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423D4-2436-AD87-2B7E-F7008C20A1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E3A70-FDDF-C6D3-085A-5A5C5BD5B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907DC5-04A9-FC61-92AD-3B5F44FEF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C6A61-4F98-8BA5-8E1A-BF0CB36F8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73708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E5745-B902-EA3F-3608-87A7E0112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A1359-9106-ECB7-DE9F-D66D92C744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1EFB58-E5C1-A4C7-E1EF-6DC26BAC9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31B137-5994-58F2-BB92-6827B13A20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EBA324-C311-442A-E025-98364F5BA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F3E16E-A279-338C-95C4-58FF02E9E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DF9029-F4D3-A43A-A09A-804D36B09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0FE992-BFCC-A65C-FDE4-0D6EFC47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10403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C7AAB-6EF4-5B91-4885-B2FCA501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953CBF-2EED-D932-4773-F1533F9FC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A91167-4DAD-F395-6A9D-51DDA54ED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4328D7-B87C-D00F-64E9-624625C1E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29201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43597E-149B-8081-5C5D-8885C4E19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DA2755-E4A4-C690-BCB3-4CF4ABF6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00CC9-E9A8-7940-46C8-16BDDEC2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09226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F97EE-D266-56A8-2EBF-1113514A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207BD-5C40-B812-3907-AFAA48A24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04AA-BD42-A571-FD93-6DF2E6BEF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C31A45-A1AF-1542-5F11-4A27B87CC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D2DE0-4E33-035F-4CC8-D461A025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0A638-DF49-12A0-7CDE-92067C4E4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21667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E097-0EAD-5A4D-09E7-7DBCAEB98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B53F8E-805E-4420-57C7-A71A2527CF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1F1D5-FDC5-5045-5B83-2F932850F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D2CFF-ECE0-D444-425A-16474F937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69CB3-AAED-2DEC-8D65-4D888E3EB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D75BA-7B39-E1D4-EC8E-6B84B020A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003997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DB3CE6-78D8-2E6A-E812-9CCDE79F0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48DB8-CBD2-5AB2-9D2B-71C5E281A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B5474-3C94-E103-A3E7-E2D7AD7360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34638-9BD6-3541-8282-6F599ECA4F9C}" type="datetimeFigureOut">
              <a:rPr lang="en-JP" smtClean="0"/>
              <a:t>2022/12/17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8A546-5276-7398-29A8-0B0542866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700F0-3A74-0A3D-5692-A0D3A80CE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7335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1D98CAC-3EFF-4342-BD5A-6C0E8CAB4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4006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8A9EF-4DFC-7811-7645-C094C0D9B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14402"/>
            <a:ext cx="10515600" cy="2659957"/>
          </a:xfrm>
        </p:spPr>
        <p:txBody>
          <a:bodyPr>
            <a:noAutofit/>
          </a:bodyPr>
          <a:lstStyle/>
          <a:p>
            <a:r>
              <a:rPr lang="en-JP" sz="4000" b="1" dirty="0">
                <a:solidFill>
                  <a:srgbClr val="FFFFFF"/>
                </a:solidFill>
              </a:rPr>
              <a:t>Data Science Case Study: </a:t>
            </a:r>
            <a:br>
              <a:rPr lang="en-JP" sz="4000" b="1" dirty="0">
                <a:solidFill>
                  <a:srgbClr val="FFFFFF"/>
                </a:solidFill>
              </a:rPr>
            </a:br>
            <a:br>
              <a:rPr lang="en-JP" sz="4000" b="1" dirty="0">
                <a:solidFill>
                  <a:srgbClr val="FFFFFF"/>
                </a:solidFill>
              </a:rPr>
            </a:br>
            <a:r>
              <a:rPr lang="en-JP" sz="4000" b="1" dirty="0">
                <a:solidFill>
                  <a:srgbClr val="FFFFFF"/>
                </a:solidFill>
              </a:rPr>
              <a:t>Recommendation Engine for Taxi Next Destination</a:t>
            </a:r>
          </a:p>
        </p:txBody>
      </p:sp>
    </p:spTree>
    <p:extLst>
      <p:ext uri="{BB962C8B-B14F-4D97-AF65-F5344CB8AC3E}">
        <p14:creationId xmlns:p14="http://schemas.microsoft.com/office/powerpoint/2010/main" val="1475129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Feature Importance and Insight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C61D5A-084A-3352-1F03-E45A3E7DA2B1}"/>
              </a:ext>
            </a:extLst>
          </p:cNvPr>
          <p:cNvSpPr txBox="1"/>
          <p:nvPr/>
        </p:nvSpPr>
        <p:spPr>
          <a:xfrm>
            <a:off x="5819312" y="1287928"/>
            <a:ext cx="5785666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2000" dirty="0"/>
              <a:t>Following factors can bring higher probility to get a passenger for a taxi roaming without a passenger:</a:t>
            </a:r>
            <a:br>
              <a:rPr lang="en-JP" dirty="0"/>
            </a:br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Higher latitude (downdown with higher population density)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Higher taxi occupancy ratio (high demand on taxi usage)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Lower speed (easier to notice a passenger or </a:t>
            </a:r>
            <a:br>
              <a:rPr lang="en-JP" dirty="0"/>
            </a:br>
            <a:r>
              <a:rPr lang="en-JP" dirty="0"/>
              <a:t>the road is not</a:t>
            </a:r>
            <a:r>
              <a:rPr lang="zh-CN" altLang="en-US" dirty="0"/>
              <a:t> </a:t>
            </a:r>
            <a:r>
              <a:rPr lang="en-JP" dirty="0"/>
              <a:t>high-speed trun</a:t>
            </a:r>
            <a:r>
              <a:rPr lang="en-US" altLang="zh-CN" dirty="0"/>
              <a:t>k </a:t>
            </a:r>
            <a:r>
              <a:rPr lang="en-JP" dirty="0"/>
              <a:t>road)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Less accumulated distance/duration since last drop off </a:t>
            </a:r>
            <a:br>
              <a:rPr lang="en-JP" dirty="0"/>
            </a:br>
            <a:r>
              <a:rPr lang="en-JP" dirty="0"/>
              <a:t>(the longer of this metric, means the more difficult to get a </a:t>
            </a:r>
            <a:br>
              <a:rPr lang="en-JP" dirty="0"/>
            </a:br>
            <a:r>
              <a:rPr lang="en-JP" dirty="0"/>
              <a:t>passenger in the past – also less probability in next place)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J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C5F302-38F6-5DE5-359A-BD2209F63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0" y="933823"/>
            <a:ext cx="5527704" cy="5620942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53C669D-C048-09F2-382E-27E710BF05D4}"/>
              </a:ext>
            </a:extLst>
          </p:cNvPr>
          <p:cNvCxnSpPr/>
          <p:nvPr/>
        </p:nvCxnSpPr>
        <p:spPr>
          <a:xfrm>
            <a:off x="742207" y="1492050"/>
            <a:ext cx="68031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5EDCA73-10B6-0017-A7F1-439C9BB6270E}"/>
              </a:ext>
            </a:extLst>
          </p:cNvPr>
          <p:cNvCxnSpPr/>
          <p:nvPr/>
        </p:nvCxnSpPr>
        <p:spPr>
          <a:xfrm>
            <a:off x="742207" y="2212304"/>
            <a:ext cx="68031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5849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Recommendation Application &amp; Verification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85DAD1-BEE9-4E2C-76A0-A77B22373F96}"/>
              </a:ext>
            </a:extLst>
          </p:cNvPr>
          <p:cNvSpPr txBox="1"/>
          <p:nvPr/>
        </p:nvSpPr>
        <p:spPr>
          <a:xfrm>
            <a:off x="149300" y="4691956"/>
            <a:ext cx="44501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Possible movement range in a given duration </a:t>
            </a:r>
            <a:br>
              <a:rPr lang="en-JP" dirty="0"/>
            </a:br>
            <a:r>
              <a:rPr lang="en-JP" dirty="0"/>
              <a:t>(e.g., 1 minute) – simulation space</a:t>
            </a:r>
          </a:p>
          <a:p>
            <a:r>
              <a:rPr lang="en-JP" dirty="0"/>
              <a:t>Limited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Road availability</a:t>
            </a:r>
          </a:p>
        </p:txBody>
      </p:sp>
      <p:pic>
        <p:nvPicPr>
          <p:cNvPr id="1026" name="Picture 2" descr="Premium Photo | Map city street cartography of direction icon road town  district pattern geography or travel navigation plan downtown and gps  location place symbol on navigator transportation route system background.">
            <a:extLst>
              <a:ext uri="{FF2B5EF4-FFF2-40B4-BE49-F238E27FC236}">
                <a16:creationId xmlns:a16="http://schemas.microsoft.com/office/drawing/2014/main" id="{7225167E-6414-5064-4E7D-357E872EA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73" y="1602555"/>
            <a:ext cx="4052011" cy="270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83B0D4A-9847-42F2-8DB7-5FD35C444469}"/>
              </a:ext>
            </a:extLst>
          </p:cNvPr>
          <p:cNvSpPr/>
          <p:nvPr/>
        </p:nvSpPr>
        <p:spPr>
          <a:xfrm>
            <a:off x="1454060" y="2360241"/>
            <a:ext cx="1589436" cy="1628237"/>
          </a:xfrm>
          <a:prstGeom prst="ellipse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dirty="0"/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E9EBDC2-38A8-B083-E074-8A53B10F1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629" y="3037516"/>
            <a:ext cx="258736" cy="2587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647CAD-7264-96A6-EF59-FC6593C16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9429" y="1522188"/>
            <a:ext cx="3695044" cy="25037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163592-2C19-AEB7-E60D-27DE9FDAA2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1241" y="1522188"/>
            <a:ext cx="3659656" cy="24662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ABD92C-D1F4-9CF4-343A-C95F9F6788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9853" y="1703645"/>
            <a:ext cx="1149970" cy="52454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F7C9401-3537-2320-6E02-ECF774D80F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9429" y="4251517"/>
            <a:ext cx="3691317" cy="25879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EDDC4C-37C6-2183-F6BC-7F33AEAB5B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55874" y="4416121"/>
            <a:ext cx="1113949" cy="5516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79FA000-C764-81D6-5350-B32A5483BF4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15391" y="4303062"/>
            <a:ext cx="3515506" cy="247814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B334537-4539-0BB2-9E63-426C47170B4F}"/>
              </a:ext>
            </a:extLst>
          </p:cNvPr>
          <p:cNvSpPr txBox="1"/>
          <p:nvPr/>
        </p:nvSpPr>
        <p:spPr>
          <a:xfrm>
            <a:off x="7391815" y="1613065"/>
            <a:ext cx="188744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Correct Prediction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C721A6-08D8-E62C-B543-6B510D2ECFA4}"/>
              </a:ext>
            </a:extLst>
          </p:cNvPr>
          <p:cNvSpPr txBox="1"/>
          <p:nvPr/>
        </p:nvSpPr>
        <p:spPr>
          <a:xfrm>
            <a:off x="6769018" y="4340517"/>
            <a:ext cx="331937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Wrong Prediction (nearly correct)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93084C-8B12-62F4-C472-7DDE1408DC20}"/>
              </a:ext>
            </a:extLst>
          </p:cNvPr>
          <p:cNvSpPr txBox="1"/>
          <p:nvPr/>
        </p:nvSpPr>
        <p:spPr>
          <a:xfrm>
            <a:off x="6065215" y="2379857"/>
            <a:ext cx="657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</a:t>
            </a:r>
            <a:r>
              <a:rPr lang="en-JP" sz="1200" dirty="0">
                <a:solidFill>
                  <a:schemeClr val="bg1"/>
                </a:solidFill>
              </a:rPr>
              <a:t>urrent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CB639C-1C82-1037-42F8-225E7972C749}"/>
              </a:ext>
            </a:extLst>
          </p:cNvPr>
          <p:cNvSpPr txBox="1"/>
          <p:nvPr/>
        </p:nvSpPr>
        <p:spPr>
          <a:xfrm>
            <a:off x="5087828" y="2821979"/>
            <a:ext cx="1619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Next (Pick up in actual)</a:t>
            </a:r>
            <a:endParaRPr lang="en-JP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215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How Street Map Can be Outlined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DCE7C5-D814-3C03-B3BB-D54638D2A2CE}"/>
              </a:ext>
            </a:extLst>
          </p:cNvPr>
          <p:cNvGrpSpPr/>
          <p:nvPr/>
        </p:nvGrpSpPr>
        <p:grpSpPr>
          <a:xfrm>
            <a:off x="1828603" y="1315546"/>
            <a:ext cx="3517900" cy="4521200"/>
            <a:chOff x="767059" y="1315546"/>
            <a:chExt cx="3517900" cy="45212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789ECDA-406D-84D6-E293-E97273FB6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7059" y="1315546"/>
              <a:ext cx="3517900" cy="45212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AA34EAA-BA79-5517-CDF2-791E99AC4C5C}"/>
                </a:ext>
              </a:extLst>
            </p:cNvPr>
            <p:cNvSpPr/>
            <p:nvPr/>
          </p:nvSpPr>
          <p:spPr>
            <a:xfrm>
              <a:off x="1376855" y="1855876"/>
              <a:ext cx="2232681" cy="3746138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2C2097D-EA7F-9188-96D8-C4F7D0FBD13F}"/>
              </a:ext>
            </a:extLst>
          </p:cNvPr>
          <p:cNvGrpSpPr/>
          <p:nvPr/>
        </p:nvGrpSpPr>
        <p:grpSpPr>
          <a:xfrm>
            <a:off x="5727480" y="1240221"/>
            <a:ext cx="4446532" cy="5444358"/>
            <a:chOff x="4665936" y="1198179"/>
            <a:chExt cx="4446532" cy="544435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50BFD2C-0037-0682-CE4E-DABA4DA3C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5936" y="1198179"/>
              <a:ext cx="4446532" cy="5444359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F1EF28B-5BA9-5896-C1EF-5200D5B3B864}"/>
                </a:ext>
              </a:extLst>
            </p:cNvPr>
            <p:cNvSpPr/>
            <p:nvPr/>
          </p:nvSpPr>
          <p:spPr>
            <a:xfrm>
              <a:off x="5596759" y="1813836"/>
              <a:ext cx="2232681" cy="3746138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 dirty="0"/>
            </a:p>
          </p:txBody>
        </p:sp>
      </p:grpSp>
    </p:spTree>
    <p:extLst>
      <p:ext uri="{BB962C8B-B14F-4D97-AF65-F5344CB8AC3E}">
        <p14:creationId xmlns:p14="http://schemas.microsoft.com/office/powerpoint/2010/main" val="2638547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ECBA96-D984-D20F-0488-F0FC2D332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4609" y="2551299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 kern="1200" dirty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8F7F3-C759-E0FB-3BBF-417D9D0E0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5101" y="3202843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Q &amp; A</a:t>
            </a:r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68C93D3D-E511-5CE9-5E5C-6F46329FA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4039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JP" sz="4000" b="1" dirty="0">
                <a:solidFill>
                  <a:srgbClr val="FFFFFF"/>
                </a:solidFill>
              </a:rPr>
              <a:t>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65C6B1-4083-1970-B0E2-44E8E00CB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2645" y="2304256"/>
            <a:ext cx="105156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JP" dirty="0"/>
              <a:t>With data on mobility traces of taxies (~500) in 30 days @</a:t>
            </a:r>
            <a:r>
              <a:rPr lang="en-US" b="0" i="0" dirty="0">
                <a:solidFill>
                  <a:srgbClr val="000000"/>
                </a:solidFill>
                <a:effectLst/>
                <a:latin typeface="TeXGyreHerosBold"/>
              </a:rPr>
              <a:t> San Francisco</a:t>
            </a:r>
            <a:endParaRPr lang="en-JP" dirty="0"/>
          </a:p>
          <a:p>
            <a:r>
              <a:rPr lang="en-US" sz="1800" b="1" dirty="0">
                <a:latin typeface="Calibri" panose="020F0502020204030204" pitchFamily="34" charset="0"/>
              </a:rPr>
              <a:t>Q1: C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alculate potential reduction of CO2 emissions </a:t>
            </a:r>
            <a:r>
              <a:rPr lang="en-US" sz="1800" dirty="0">
                <a:effectLst/>
                <a:latin typeface="Calibri" panose="020F0502020204030204" pitchFamily="34" charset="0"/>
              </a:rPr>
              <a:t>in a year, when engine-powered vehicles will be replaced by electric vehicles at rate 15% per month</a:t>
            </a:r>
            <a:endParaRPr lang="en-US" sz="1800" dirty="0">
              <a:latin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</a:rPr>
              <a:t>Q2: B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uild a predictor for taxi drivers</a:t>
            </a:r>
            <a:r>
              <a:rPr lang="en-US" sz="1800" dirty="0">
                <a:effectLst/>
                <a:latin typeface="Calibri" panose="020F0502020204030204" pitchFamily="34" charset="0"/>
              </a:rPr>
              <a:t>, predicting the next place where a passenger will hail a cab</a:t>
            </a:r>
            <a:br>
              <a:rPr lang="en-US" sz="1800" dirty="0">
                <a:effectLst/>
                <a:latin typeface="Calibri" panose="020F0502020204030204" pitchFamily="34" charset="0"/>
              </a:rPr>
            </a:br>
            <a:endParaRPr lang="en-US" dirty="0"/>
          </a:p>
          <a:p>
            <a:pPr marL="0" indent="0">
              <a:buNone/>
            </a:pPr>
            <a:endParaRPr lang="en-US" sz="1800" b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Arial" panose="020B0604020202020204" pitchFamily="34" charset="0"/>
              </a:rPr>
              <a:t>Data</a:t>
            </a:r>
            <a:r>
              <a:rPr lang="en-US" sz="1200" b="1" dirty="0">
                <a:effectLst/>
                <a:latin typeface="Arial" panose="020B0604020202020204" pitchFamily="34" charset="0"/>
              </a:rPr>
              <a:t>: </a:t>
            </a:r>
            <a: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https://</a:t>
            </a:r>
            <a:r>
              <a:rPr lang="en-US" sz="12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github.com</a:t>
            </a:r>
            <a: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2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PDXostc</a:t>
            </a:r>
            <a: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2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rvi_big_data</a:t>
            </a:r>
            <a: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/blob/master/</a:t>
            </a:r>
            <a:r>
              <a:rPr lang="en-US" sz="12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cabspottingdata.tar.gz</a:t>
            </a:r>
            <a:br>
              <a:rPr lang="en-US" sz="12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</a:br>
            <a:endParaRPr lang="en-US" sz="1200" dirty="0"/>
          </a:p>
          <a:p>
            <a:endParaRPr lang="en-US" dirty="0"/>
          </a:p>
          <a:p>
            <a:endParaRPr lang="en-US" dirty="0"/>
          </a:p>
          <a:p>
            <a:endParaRPr lang="en-JP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A51FEE-B042-BACA-A3BB-BBF1C1F98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137" y="4166272"/>
            <a:ext cx="4590985" cy="14853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AA7440-62A5-BDD9-91DD-0D537C79A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5433" y="3845712"/>
            <a:ext cx="2843619" cy="28098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8BC785-031A-667F-E46F-D444EC128A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986" y="3681034"/>
            <a:ext cx="2825034" cy="290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61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JP" sz="4000" b="1" dirty="0">
                <a:solidFill>
                  <a:srgbClr val="FFFFFF"/>
                </a:solidFill>
              </a:rPr>
              <a:t>Q1: </a:t>
            </a:r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</a:rPr>
              <a:t>P</a:t>
            </a:r>
            <a:r>
              <a:rPr lang="en-US" sz="4000" b="1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otential </a:t>
            </a:r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</a:rPr>
              <a:t>R</a:t>
            </a:r>
            <a:r>
              <a:rPr lang="en-US" sz="4000" b="1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eduction of CO2 Emissions</a:t>
            </a:r>
            <a:r>
              <a:rPr lang="en-JP" sz="40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2865F-FF19-9ECE-2770-3EAB489462FB}"/>
              </a:ext>
            </a:extLst>
          </p:cNvPr>
          <p:cNvSpPr txBox="1"/>
          <p:nvPr/>
        </p:nvSpPr>
        <p:spPr>
          <a:xfrm>
            <a:off x="1222644" y="2217767"/>
            <a:ext cx="1030694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effectLst/>
              </a:rPr>
              <a:t>Since</a:t>
            </a:r>
            <a:r>
              <a:rPr lang="ja-JP" altLang="en-US" sz="1600"/>
              <a:t> </a:t>
            </a:r>
            <a:r>
              <a:rPr lang="en-US" altLang="ja-JP" sz="1600" dirty="0"/>
              <a:t>the </a:t>
            </a:r>
            <a:r>
              <a:rPr lang="en-US" sz="1600" dirty="0">
                <a:effectLst/>
              </a:rPr>
              <a:t>engine-powered vehicles will be replaced by electric vehicles at rate 15% per month, the month Co2 emission is a geometric sequence:</a:t>
            </a:r>
          </a:p>
          <a:p>
            <a:endParaRPr lang="en-US" sz="1600" dirty="0"/>
          </a:p>
          <a:p>
            <a:pPr algn="ctr"/>
            <a:r>
              <a:rPr lang="en-US" sz="1600" dirty="0">
                <a:effectLst/>
              </a:rPr>
              <a:t>1, 0.85, 0.85^2, 0.85^3 …</a:t>
            </a:r>
          </a:p>
          <a:p>
            <a:endParaRPr lang="en-US" sz="1600" dirty="0"/>
          </a:p>
          <a:p>
            <a:r>
              <a:rPr lang="en-US" sz="1600" dirty="0">
                <a:effectLst/>
              </a:rPr>
              <a:t>Here “1” stands for the normalized amount of CO2 in the first month since taxi replacement starts (assumed to be the same as when all taxies are engine based, a</a:t>
            </a:r>
            <a:r>
              <a:rPr lang="en-US" sz="1600" dirty="0"/>
              <a:t>nother hypothesis: </a:t>
            </a:r>
            <a:r>
              <a:rPr lang="en-US" sz="1600" dirty="0">
                <a:effectLst/>
              </a:rPr>
              <a:t>each engine taxi exhausts the same amount of CO2 every month)</a:t>
            </a:r>
          </a:p>
          <a:p>
            <a:endParaRPr lang="en-US" sz="1600" dirty="0"/>
          </a:p>
          <a:p>
            <a:r>
              <a:rPr lang="en-US" sz="1600" dirty="0"/>
              <a:t>Therefore, in 12 months, the reduction rate of CO2 emission compared to the case before taxi replacement is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en-JP" sz="1600" b="0" dirty="0">
                <a:effectLst/>
              </a:rPr>
              <a:t>1-(1-0.85</a:t>
            </a:r>
            <a:r>
              <a:rPr lang="en-JP" sz="1600" dirty="0"/>
              <a:t>^1</a:t>
            </a:r>
            <a:r>
              <a:rPr lang="en-JP" sz="1600" b="0" dirty="0">
                <a:effectLst/>
              </a:rPr>
              <a:t>2)/[(1-0.85)*12]=0.52</a:t>
            </a:r>
          </a:p>
          <a:p>
            <a:endParaRPr lang="en-JP" sz="1600" dirty="0"/>
          </a:p>
          <a:p>
            <a:r>
              <a:rPr lang="en-JP" sz="1600" b="0" dirty="0">
                <a:effectLst/>
              </a:rPr>
              <a:t>The total miles without passengers of all taxies in one month is </a:t>
            </a:r>
            <a:r>
              <a:rPr lang="en-JP" sz="1600" b="0" i="0" dirty="0">
                <a:effectLst/>
              </a:rPr>
              <a:t>1263482 miles. Therefore, the total reduction potential of CO2 in one year is</a:t>
            </a:r>
          </a:p>
          <a:p>
            <a:pPr algn="ctr"/>
            <a:br>
              <a:rPr lang="en-JP" sz="1600" b="0" i="0" dirty="0">
                <a:effectLst/>
              </a:rPr>
            </a:br>
            <a:r>
              <a:rPr lang="en-JP" sz="1600" b="0" i="0" dirty="0">
                <a:effectLst/>
              </a:rPr>
              <a:t>1263482 mile*12*404 g/mile *</a:t>
            </a:r>
            <a:r>
              <a:rPr lang="en-JP" sz="1600" b="0" dirty="0">
                <a:effectLst/>
              </a:rPr>
              <a:t> 0.52= </a:t>
            </a:r>
            <a:r>
              <a:rPr lang="en-JP" sz="1600" b="0" i="0" dirty="0">
                <a:effectLst/>
              </a:rPr>
              <a:t>3,206,430,468 g</a:t>
            </a:r>
            <a:endParaRPr lang="en-JP" sz="1600" b="0" dirty="0">
              <a:effectLst/>
            </a:endParaRPr>
          </a:p>
          <a:p>
            <a:br>
              <a:rPr lang="en-US" dirty="0">
                <a:latin typeface="Calibri" panose="020F0502020204030204" pitchFamily="34" charset="0"/>
              </a:rPr>
            </a:br>
            <a:endParaRPr lang="en-US" sz="18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927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JP" sz="4000" b="1" dirty="0">
                <a:solidFill>
                  <a:schemeClr val="bg1"/>
                </a:solidFill>
              </a:rPr>
              <a:t>Q2: Recommend Next Place to be Occupied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2FB442-2109-28F9-6A51-D58354FBE7FE}"/>
              </a:ext>
            </a:extLst>
          </p:cNvPr>
          <p:cNvGrpSpPr/>
          <p:nvPr/>
        </p:nvGrpSpPr>
        <p:grpSpPr>
          <a:xfrm>
            <a:off x="1529032" y="2934579"/>
            <a:ext cx="3644900" cy="3492500"/>
            <a:chOff x="2673350" y="2934579"/>
            <a:chExt cx="3644900" cy="349250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68DC929-588F-0974-066C-ACFF7DCE2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73350" y="2934579"/>
              <a:ext cx="3644900" cy="34925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1A625E3-E83B-0A51-7AF6-B4714D545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31954" y="4406976"/>
              <a:ext cx="1358900" cy="889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14276D2-348B-9C94-307B-A2F56558D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07821" y="2984500"/>
              <a:ext cx="1587500" cy="889000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EC0D032-D724-F880-2A6D-C4BF7321F7A6}"/>
              </a:ext>
            </a:extLst>
          </p:cNvPr>
          <p:cNvSpPr txBox="1"/>
          <p:nvPr/>
        </p:nvSpPr>
        <p:spPr>
          <a:xfrm>
            <a:off x="5804899" y="2934579"/>
            <a:ext cx="633372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/>
              <a:t>Two step </a:t>
            </a:r>
            <a:r>
              <a:rPr lang="en-JP" dirty="0"/>
              <a:t>solution to construct a recommendation engine:</a:t>
            </a:r>
          </a:p>
          <a:p>
            <a:endParaRPr lang="en-JP" dirty="0"/>
          </a:p>
          <a:p>
            <a:pPr marL="342900" indent="-342900">
              <a:buAutoNum type="arabicPeriod"/>
            </a:pPr>
            <a:r>
              <a:rPr lang="en-JP" dirty="0"/>
              <a:t>Classification model on oppucation at a given next pace</a:t>
            </a:r>
          </a:p>
          <a:p>
            <a:pPr marL="342900" indent="-342900">
              <a:buAutoNum type="arabicPeriod"/>
            </a:pPr>
            <a:endParaRPr lang="en-JP" dirty="0"/>
          </a:p>
          <a:p>
            <a:pPr marL="342900" indent="-342900">
              <a:buAutoNum type="arabicPeriod"/>
            </a:pPr>
            <a:r>
              <a:rPr lang="en-JP" dirty="0"/>
              <a:t>Simulation on possible next destinations, and recommend the</a:t>
            </a:r>
            <a:br>
              <a:rPr lang="en-JP" dirty="0"/>
            </a:br>
            <a:r>
              <a:rPr lang="en-JP" dirty="0"/>
              <a:t>proming ones to drivers</a:t>
            </a:r>
          </a:p>
          <a:p>
            <a:pPr marL="342900" indent="-342900">
              <a:buAutoNum type="arabicPeriod"/>
            </a:pPr>
            <a:endParaRPr lang="en-JP" dirty="0"/>
          </a:p>
          <a:p>
            <a:pPr marL="342900" indent="-342900">
              <a:buAutoNum type="arabicPeriod"/>
            </a:pPr>
            <a:endParaRPr lang="en-JP" dirty="0"/>
          </a:p>
          <a:p>
            <a:pPr marL="342900" indent="-342900">
              <a:buAutoNum type="arabicPeriod"/>
            </a:pPr>
            <a:endParaRPr lang="en-JP" dirty="0"/>
          </a:p>
          <a:p>
            <a:r>
              <a:rPr lang="en-JP" dirty="0"/>
              <a:t>Application scenario: when a taxi is dropped of (free)</a:t>
            </a:r>
          </a:p>
        </p:txBody>
      </p:sp>
    </p:spTree>
    <p:extLst>
      <p:ext uri="{BB962C8B-B14F-4D97-AF65-F5344CB8AC3E}">
        <p14:creationId xmlns:p14="http://schemas.microsoft.com/office/powerpoint/2010/main" val="238806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030" y="160867"/>
            <a:ext cx="10905066" cy="1135737"/>
          </a:xfrm>
        </p:spPr>
        <p:txBody>
          <a:bodyPr>
            <a:normAutofit/>
          </a:bodyPr>
          <a:lstStyle/>
          <a:p>
            <a:r>
              <a:rPr lang="en-JP" sz="3600" b="1" dirty="0"/>
              <a:t>Drop-off -&gt; Pick-up Session Data Construction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5A58501-DF7D-512B-6F6D-263E616C66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857760"/>
              </p:ext>
            </p:extLst>
          </p:nvPr>
        </p:nvGraphicFramePr>
        <p:xfrm>
          <a:off x="626722" y="1052614"/>
          <a:ext cx="4037744" cy="5566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153">
                  <a:extLst>
                    <a:ext uri="{9D8B030D-6E8A-4147-A177-3AD203B41FA5}">
                      <a16:colId xmlns:a16="http://schemas.microsoft.com/office/drawing/2014/main" val="1108500643"/>
                    </a:ext>
                  </a:extLst>
                </a:gridCol>
                <a:gridCol w="578474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948696">
                  <a:extLst>
                    <a:ext uri="{9D8B030D-6E8A-4147-A177-3AD203B41FA5}">
                      <a16:colId xmlns:a16="http://schemas.microsoft.com/office/drawing/2014/main" val="2905334812"/>
                    </a:ext>
                  </a:extLst>
                </a:gridCol>
                <a:gridCol w="782817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  <a:gridCol w="952604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Session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Taxi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Occupation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1_t1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962507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1_t2</a:t>
                      </a:r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3585518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  <a:r>
                        <a:rPr lang="en-JP" sz="1200" dirty="0"/>
                        <a:t>_t3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9613068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  <a:r>
                        <a:rPr lang="en-JP" sz="1200" dirty="0"/>
                        <a:t>_t4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990320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904667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2_t1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2835539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2_t2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9877125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2_t3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5286868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2598213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20928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921291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3_t1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5635217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3_t2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4038114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3_t3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13904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16138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0D925B1-933A-C658-EDCC-28A997C1A3EC}"/>
              </a:ext>
            </a:extLst>
          </p:cNvPr>
          <p:cNvSpPr txBox="1"/>
          <p:nvPr/>
        </p:nvSpPr>
        <p:spPr>
          <a:xfrm>
            <a:off x="3964111" y="1572905"/>
            <a:ext cx="700063" cy="276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Drop off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F94C-7C0A-31DA-4249-70CAA2CE6856}"/>
              </a:ext>
            </a:extLst>
          </p:cNvPr>
          <p:cNvSpPr txBox="1"/>
          <p:nvPr/>
        </p:nvSpPr>
        <p:spPr>
          <a:xfrm>
            <a:off x="3954128" y="3258322"/>
            <a:ext cx="700063" cy="276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Drop off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9AB07B-F784-E17C-8878-9E6564771297}"/>
              </a:ext>
            </a:extLst>
          </p:cNvPr>
          <p:cNvSpPr txBox="1"/>
          <p:nvPr/>
        </p:nvSpPr>
        <p:spPr>
          <a:xfrm>
            <a:off x="3954128" y="5146595"/>
            <a:ext cx="700063" cy="276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Drop 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7DC8E-B5B8-729F-B587-9F16A82FB8ED}"/>
              </a:ext>
            </a:extLst>
          </p:cNvPr>
          <p:cNvSpPr txBox="1"/>
          <p:nvPr/>
        </p:nvSpPr>
        <p:spPr>
          <a:xfrm>
            <a:off x="3998190" y="2603151"/>
            <a:ext cx="631904" cy="27699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Pick up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058530-B938-4914-ADF5-2F6DC07406B2}"/>
              </a:ext>
            </a:extLst>
          </p:cNvPr>
          <p:cNvSpPr txBox="1"/>
          <p:nvPr/>
        </p:nvSpPr>
        <p:spPr>
          <a:xfrm>
            <a:off x="3988206" y="3908506"/>
            <a:ext cx="631904" cy="27699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Pick up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39CB0-1B55-761B-BED6-6DA5568648BB}"/>
              </a:ext>
            </a:extLst>
          </p:cNvPr>
          <p:cNvSpPr txBox="1"/>
          <p:nvPr/>
        </p:nvSpPr>
        <p:spPr>
          <a:xfrm>
            <a:off x="3954129" y="5882836"/>
            <a:ext cx="631904" cy="27699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Pick 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5099E3-FA68-414E-EA70-79E6D98A3102}"/>
              </a:ext>
            </a:extLst>
          </p:cNvPr>
          <p:cNvSpPr txBox="1"/>
          <p:nvPr/>
        </p:nvSpPr>
        <p:spPr>
          <a:xfrm>
            <a:off x="5142172" y="3535321"/>
            <a:ext cx="641008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Each full session will be broken into rolling sub sessions depending</a:t>
            </a:r>
            <a:br>
              <a:rPr lang="en-JP" dirty="0"/>
            </a:br>
            <a:r>
              <a:rPr lang="en-JP" dirty="0"/>
              <a:t>on the steps in the sequential data</a:t>
            </a:r>
            <a:br>
              <a:rPr lang="en-JP" dirty="0"/>
            </a:br>
            <a:br>
              <a:rPr lang="en-JP" dirty="0"/>
            </a:br>
            <a:r>
              <a:rPr lang="en-JP" dirty="0"/>
              <a:t>E.g., </a:t>
            </a:r>
            <a:br>
              <a:rPr lang="en-JP" dirty="0"/>
            </a:br>
            <a:r>
              <a:rPr lang="en-JP" dirty="0"/>
              <a:t>1_t1 :  target_variable</a:t>
            </a:r>
          </a:p>
          <a:p>
            <a:r>
              <a:rPr lang="en-JP" dirty="0"/>
              <a:t>1_t1 -&gt; 1_t2 : target_variable</a:t>
            </a:r>
          </a:p>
          <a:p>
            <a:r>
              <a:rPr lang="en-JP" dirty="0"/>
              <a:t>1_t1 -&gt; 1_t2 -&gt; 1_t3: target_variable </a:t>
            </a:r>
            <a:br>
              <a:rPr lang="en-JP" dirty="0"/>
            </a:br>
            <a:r>
              <a:rPr lang="en-JP" dirty="0"/>
              <a:t>1_t1 -&gt; 1_t2 -&gt; 1_t3 -&gt; 1_t4: target_variable </a:t>
            </a:r>
            <a:br>
              <a:rPr lang="en-JP" dirty="0"/>
            </a:br>
            <a:endParaRPr lang="en-JP" dirty="0"/>
          </a:p>
          <a:p>
            <a:endParaRPr lang="en-JP" dirty="0"/>
          </a:p>
          <a:p>
            <a:r>
              <a:rPr lang="en-JP" dirty="0"/>
              <a:t>The mastar table will be generated based on the sub sessions data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B5C3B7E-B53C-ADB6-BBFB-8AE6A14C6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374" y="1323346"/>
            <a:ext cx="3483846" cy="22663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712C21-263A-5162-1C68-AED1A3676E37}"/>
              </a:ext>
            </a:extLst>
          </p:cNvPr>
          <p:cNvSpPr txBox="1"/>
          <p:nvPr/>
        </p:nvSpPr>
        <p:spPr>
          <a:xfrm>
            <a:off x="5527188" y="1052614"/>
            <a:ext cx="26976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Distribution of session length in seconds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A2B4B8-8FAC-8BDC-5572-B645BB0199D2}"/>
              </a:ext>
            </a:extLst>
          </p:cNvPr>
          <p:cNvSpPr txBox="1"/>
          <p:nvPr/>
        </p:nvSpPr>
        <p:spPr>
          <a:xfrm>
            <a:off x="9028043" y="1072746"/>
            <a:ext cx="2524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Distribution of session length in miles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541554-5EDE-7152-FAC9-2DDCC906D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759" y="1349745"/>
            <a:ext cx="3365841" cy="228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34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Feature Engineering and Target Variable Contruction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E0E879-B887-FAF1-E800-A6E63B493941}"/>
              </a:ext>
            </a:extLst>
          </p:cNvPr>
          <p:cNvSpPr txBox="1"/>
          <p:nvPr/>
        </p:nvSpPr>
        <p:spPr>
          <a:xfrm>
            <a:off x="278392" y="1174992"/>
            <a:ext cx="6998125" cy="52475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sz="2500" b="1" dirty="0"/>
              <a:t>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000" b="1" dirty="0"/>
              <a:t>Taxi attributes:</a:t>
            </a:r>
            <a:br>
              <a:rPr lang="en-JP" dirty="0"/>
            </a:br>
            <a:r>
              <a:rPr lang="en-JP" dirty="0"/>
              <a:t>&gt;Accumulated time since last drop-off</a:t>
            </a:r>
            <a:br>
              <a:rPr lang="en-JP" dirty="0"/>
            </a:br>
            <a:r>
              <a:rPr lang="en-JP" dirty="0"/>
              <a:t>&gt;Accumulated moving duraiton since last drop-off</a:t>
            </a:r>
            <a:br>
              <a:rPr lang="en-JP" dirty="0"/>
            </a:br>
            <a:r>
              <a:rPr lang="en-JP" dirty="0"/>
              <a:t>&gt;Direct distance from origin place of last drop-off</a:t>
            </a:r>
            <a:br>
              <a:rPr lang="en-JP" dirty="0"/>
            </a:br>
            <a:r>
              <a:rPr lang="en-JP" dirty="0"/>
              <a:t>&gt;Speed</a:t>
            </a:r>
            <a:br>
              <a:rPr lang="en-JP" dirty="0"/>
            </a:br>
            <a:r>
              <a:rPr lang="en-JP" dirty="0"/>
              <a:t>&gt;Current position </a:t>
            </a:r>
            <a:br>
              <a:rPr lang="en-JP" dirty="0"/>
            </a:br>
            <a:r>
              <a:rPr lang="en-JP" dirty="0"/>
              <a:t>&gt;Current timestamp</a:t>
            </a:r>
            <a:br>
              <a:rPr lang="en-JP" dirty="0"/>
            </a:br>
            <a:r>
              <a:rPr lang="en-JP" dirty="0"/>
              <a:t>&gt;</a:t>
            </a:r>
            <a:r>
              <a:rPr lang="en-JP" b="1" dirty="0"/>
              <a:t>Next position </a:t>
            </a:r>
            <a:br>
              <a:rPr lang="en-JP" b="1" dirty="0"/>
            </a:br>
            <a:r>
              <a:rPr lang="en-JP" b="1" dirty="0"/>
              <a:t>&gt;Next timestamp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000" b="1" dirty="0"/>
              <a:t>Traffic status:</a:t>
            </a:r>
            <a:br>
              <a:rPr lang="en-JP" dirty="0"/>
            </a:br>
            <a:r>
              <a:rPr lang="en-JP" dirty="0"/>
              <a:t>&gt;Number of taxies in the city in past given time (e.g., past 1 minute)</a:t>
            </a:r>
            <a:br>
              <a:rPr lang="en-JP" dirty="0"/>
            </a:br>
            <a:r>
              <a:rPr lang="en-JP" dirty="0"/>
              <a:t>&gt;Taxi occupation rate in the city in past given time </a:t>
            </a:r>
            <a:br>
              <a:rPr lang="en-JP" dirty="0"/>
            </a:br>
            <a:r>
              <a:rPr lang="en-JP" dirty="0"/>
              <a:t>&gt;Number of taxies in the area surrounding the taxi in past given time </a:t>
            </a:r>
            <a:br>
              <a:rPr lang="en-JP" dirty="0"/>
            </a:br>
            <a:r>
              <a:rPr lang="en-JP" dirty="0"/>
              <a:t>&gt;Taxi occupation rate in the area surrouding the taxi in past given time</a:t>
            </a:r>
            <a:br>
              <a:rPr lang="en-JP" dirty="0"/>
            </a:br>
            <a:br>
              <a:rPr lang="en-JP" dirty="0"/>
            </a:br>
            <a:r>
              <a:rPr lang="en-JP" dirty="0"/>
              <a:t>&gt; + the above information in even earlier time (moving steps)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2DC75B-3849-EA68-0247-1B9C99CB2AF1}"/>
              </a:ext>
            </a:extLst>
          </p:cNvPr>
          <p:cNvSpPr txBox="1"/>
          <p:nvPr/>
        </p:nvSpPr>
        <p:spPr>
          <a:xfrm>
            <a:off x="7419905" y="2811676"/>
            <a:ext cx="4493703" cy="155427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sz="2500" b="1" dirty="0">
                <a:solidFill>
                  <a:schemeClr val="bg1"/>
                </a:solidFill>
              </a:rPr>
              <a:t>Target Variable Construction</a:t>
            </a:r>
            <a:br>
              <a:rPr lang="en-JP" sz="2500" b="1" dirty="0">
                <a:solidFill>
                  <a:schemeClr val="bg1"/>
                </a:solidFill>
              </a:rPr>
            </a:br>
            <a:endParaRPr lang="en-JP" sz="2500" b="1" dirty="0">
              <a:solidFill>
                <a:schemeClr val="bg1"/>
              </a:solidFill>
            </a:endParaRPr>
          </a:p>
          <a:p>
            <a:endParaRPr lang="en-JP" sz="2500" b="1" dirty="0">
              <a:solidFill>
                <a:schemeClr val="bg1"/>
              </a:solidFill>
            </a:endParaRPr>
          </a:p>
          <a:p>
            <a:r>
              <a:rPr lang="en-JP" sz="2000" b="1" dirty="0">
                <a:solidFill>
                  <a:schemeClr val="bg1"/>
                </a:solidFill>
              </a:rPr>
              <a:t>Target: Occupation state at next position</a:t>
            </a:r>
            <a:endParaRPr lang="en-JP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541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Master Table Structure and Classification Model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C965257A-E9B4-7B26-1F13-D3734E8C7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7852875"/>
              </p:ext>
            </p:extLst>
          </p:nvPr>
        </p:nvGraphicFramePr>
        <p:xfrm>
          <a:off x="3270320" y="2016728"/>
          <a:ext cx="5950163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9215">
                  <a:extLst>
                    <a:ext uri="{9D8B030D-6E8A-4147-A177-3AD203B41FA5}">
                      <a16:colId xmlns:a16="http://schemas.microsoft.com/office/drawing/2014/main" val="1108500643"/>
                    </a:ext>
                  </a:extLst>
                </a:gridCol>
                <a:gridCol w="1081847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373946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Other Features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F0980B3-64BE-B7A2-5E54-6618AAF7744E}"/>
              </a:ext>
            </a:extLst>
          </p:cNvPr>
          <p:cNvSpPr txBox="1"/>
          <p:nvPr/>
        </p:nvSpPr>
        <p:spPr>
          <a:xfrm>
            <a:off x="594477" y="1296604"/>
            <a:ext cx="6862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We will build classification model based on the following data structure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8E37B8-7625-3E8B-2371-6A65DB107615}"/>
              </a:ext>
            </a:extLst>
          </p:cNvPr>
          <p:cNvSpPr txBox="1"/>
          <p:nvPr/>
        </p:nvSpPr>
        <p:spPr>
          <a:xfrm>
            <a:off x="594476" y="3171309"/>
            <a:ext cx="1160465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This is to answer such question:</a:t>
            </a:r>
            <a:br>
              <a:rPr lang="en-JP" dirty="0"/>
            </a:br>
            <a:br>
              <a:rPr lang="en-JP" dirty="0"/>
            </a:br>
            <a:r>
              <a:rPr lang="en-JP" dirty="0"/>
              <a:t>Given current known information (Taxi/journey attributes and very recent traffic status), suppose the taxi is going to reach</a:t>
            </a:r>
            <a:br>
              <a:rPr lang="en-JP" dirty="0"/>
            </a:br>
            <a:r>
              <a:rPr lang="en-JP" dirty="0"/>
              <a:t>some destination as next step within a given time, what is the probility to get a passenger?</a:t>
            </a:r>
            <a:br>
              <a:rPr lang="en-JP" dirty="0"/>
            </a:br>
            <a:br>
              <a:rPr lang="en-JP" dirty="0"/>
            </a:br>
            <a:r>
              <a:rPr lang="en-JP" dirty="0"/>
              <a:t>* Next timestamp can be a fixed target time, e.g., typicially 1 minute, the average duration in the recorded data.</a:t>
            </a:r>
          </a:p>
        </p:txBody>
      </p:sp>
    </p:spTree>
    <p:extLst>
      <p:ext uri="{BB962C8B-B14F-4D97-AF65-F5344CB8AC3E}">
        <p14:creationId xmlns:p14="http://schemas.microsoft.com/office/powerpoint/2010/main" val="270662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Typical Recommendation System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C965257A-E9B4-7B26-1F13-D3734E8C7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3774986"/>
              </p:ext>
            </p:extLst>
          </p:nvPr>
        </p:nvGraphicFramePr>
        <p:xfrm>
          <a:off x="3946618" y="3022552"/>
          <a:ext cx="2616772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63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464009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 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 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F0980B3-64BE-B7A2-5E54-6618AAF7744E}"/>
              </a:ext>
            </a:extLst>
          </p:cNvPr>
          <p:cNvSpPr txBox="1"/>
          <p:nvPr/>
        </p:nvSpPr>
        <p:spPr>
          <a:xfrm>
            <a:off x="520801" y="1033691"/>
            <a:ext cx="11398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2200" dirty="0"/>
              <a:t>With prediction ability by machine learning model, recommendation engine can be buit based on simulation </a:t>
            </a:r>
          </a:p>
        </p:txBody>
      </p:sp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82E6EA49-B62C-F835-9A10-BE2BF24C7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7143947"/>
              </p:ext>
            </p:extLst>
          </p:nvPr>
        </p:nvGraphicFramePr>
        <p:xfrm>
          <a:off x="3946616" y="3846866"/>
          <a:ext cx="2616772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63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464009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 2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 2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184091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F2195362-0065-6973-4875-683FE0158B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3357"/>
              </p:ext>
            </p:extLst>
          </p:nvPr>
        </p:nvGraphicFramePr>
        <p:xfrm>
          <a:off x="3946616" y="4944458"/>
          <a:ext cx="2616772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63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464009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 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 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E3A557C5-C113-CBB7-E204-4450998A0A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815803"/>
              </p:ext>
            </p:extLst>
          </p:nvPr>
        </p:nvGraphicFramePr>
        <p:xfrm>
          <a:off x="849536" y="3838440"/>
          <a:ext cx="117921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9215">
                  <a:extLst>
                    <a:ext uri="{9D8B030D-6E8A-4147-A177-3AD203B41FA5}">
                      <a16:colId xmlns:a16="http://schemas.microsoft.com/office/drawing/2014/main" val="110850064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Other Features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252E2033-D732-CCAA-9171-8E1D7478E2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005520"/>
              </p:ext>
            </p:extLst>
          </p:nvPr>
        </p:nvGraphicFramePr>
        <p:xfrm>
          <a:off x="8919769" y="3850583"/>
          <a:ext cx="231515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 2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0.4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ACB1AA2A-811C-3CA4-2CA1-9E00CC4E7E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43842"/>
              </p:ext>
            </p:extLst>
          </p:nvPr>
        </p:nvGraphicFramePr>
        <p:xfrm>
          <a:off x="8919768" y="2976226"/>
          <a:ext cx="231515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 1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0.1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11" name="Table 6">
            <a:extLst>
              <a:ext uri="{FF2B5EF4-FFF2-40B4-BE49-F238E27FC236}">
                <a16:creationId xmlns:a16="http://schemas.microsoft.com/office/drawing/2014/main" id="{D88EE12B-E360-722E-6038-CE894125C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516777"/>
              </p:ext>
            </p:extLst>
          </p:nvPr>
        </p:nvGraphicFramePr>
        <p:xfrm>
          <a:off x="8919769" y="4944458"/>
          <a:ext cx="231515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 n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 0.9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7D1F7F6-8A48-3042-3959-508F927C6C30}"/>
              </a:ext>
            </a:extLst>
          </p:cNvPr>
          <p:cNvSpPr txBox="1"/>
          <p:nvPr/>
        </p:nvSpPr>
        <p:spPr>
          <a:xfrm>
            <a:off x="3946616" y="456335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4F83B6-8ED3-75A6-615C-49BC83D3079B}"/>
              </a:ext>
            </a:extLst>
          </p:cNvPr>
          <p:cNvSpPr txBox="1"/>
          <p:nvPr/>
        </p:nvSpPr>
        <p:spPr>
          <a:xfrm>
            <a:off x="2474562" y="3986474"/>
            <a:ext cx="102624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dirty="0"/>
              <a:t>Combine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E1DBA0-5C67-2745-618A-6450275A1D9B}"/>
              </a:ext>
            </a:extLst>
          </p:cNvPr>
          <p:cNvSpPr txBox="1"/>
          <p:nvPr/>
        </p:nvSpPr>
        <p:spPr>
          <a:xfrm>
            <a:off x="481657" y="2571162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Unchangeable 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F4E55A-47DE-D2BA-8C0F-CBE8233343CF}"/>
              </a:ext>
            </a:extLst>
          </p:cNvPr>
          <p:cNvSpPr txBox="1"/>
          <p:nvPr/>
        </p:nvSpPr>
        <p:spPr>
          <a:xfrm>
            <a:off x="4177976" y="2546801"/>
            <a:ext cx="2154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Controllable features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3B90C7-C72C-AA28-D478-C8424EB4FB67}"/>
              </a:ext>
            </a:extLst>
          </p:cNvPr>
          <p:cNvSpPr txBox="1"/>
          <p:nvPr/>
        </p:nvSpPr>
        <p:spPr>
          <a:xfrm>
            <a:off x="7333045" y="3966796"/>
            <a:ext cx="93770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dirty="0"/>
              <a:t>Predict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24B930-E1DB-802D-59ED-C4A422FF0B44}"/>
              </a:ext>
            </a:extLst>
          </p:cNvPr>
          <p:cNvSpPr txBox="1"/>
          <p:nvPr/>
        </p:nvSpPr>
        <p:spPr>
          <a:xfrm>
            <a:off x="8919768" y="451373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6CFF62-C443-1052-AE65-F61979D00A98}"/>
              </a:ext>
            </a:extLst>
          </p:cNvPr>
          <p:cNvSpPr/>
          <p:nvPr/>
        </p:nvSpPr>
        <p:spPr>
          <a:xfrm>
            <a:off x="3696905" y="2207900"/>
            <a:ext cx="3328827" cy="38961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8557EE-13DD-50DD-8B5C-E3DF6B470FE3}"/>
              </a:ext>
            </a:extLst>
          </p:cNvPr>
          <p:cNvSpPr txBox="1"/>
          <p:nvPr/>
        </p:nvSpPr>
        <p:spPr>
          <a:xfrm>
            <a:off x="4769104" y="1828209"/>
            <a:ext cx="1184427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Simulation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915A2A-F7F0-9899-410F-AC7D45C72667}"/>
              </a:ext>
            </a:extLst>
          </p:cNvPr>
          <p:cNvSpPr txBox="1"/>
          <p:nvPr/>
        </p:nvSpPr>
        <p:spPr>
          <a:xfrm>
            <a:off x="9153085" y="5546217"/>
            <a:ext cx="18485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Recommendation</a:t>
            </a:r>
          </a:p>
        </p:txBody>
      </p:sp>
    </p:spTree>
    <p:extLst>
      <p:ext uri="{BB962C8B-B14F-4D97-AF65-F5344CB8AC3E}">
        <p14:creationId xmlns:p14="http://schemas.microsoft.com/office/powerpoint/2010/main" val="1647691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29" y="160867"/>
            <a:ext cx="11466855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Model Performance – Evolution Along with Data Size Increase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B8CC15-1090-854E-16C0-0D3E5501C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08" y="1832098"/>
            <a:ext cx="3650149" cy="242785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5D3B9D-2999-E490-E228-9E1BB21F8966}"/>
              </a:ext>
            </a:extLst>
          </p:cNvPr>
          <p:cNvSpPr txBox="1"/>
          <p:nvPr/>
        </p:nvSpPr>
        <p:spPr>
          <a:xfrm>
            <a:off x="161608" y="1046277"/>
            <a:ext cx="101634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2200" dirty="0"/>
              <a:t>Select Light GBM model out of  [Light GBM, XGBoost, Random Forest] after comparison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A056D3-6427-05DF-535A-1024224F1CEE}"/>
              </a:ext>
            </a:extLst>
          </p:cNvPr>
          <p:cNvSpPr txBox="1"/>
          <p:nvPr/>
        </p:nvSpPr>
        <p:spPr>
          <a:xfrm>
            <a:off x="259531" y="5733232"/>
            <a:ext cx="117468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* Computation time is limited by the feature engineering on traffic status (surrouding occupation ratio in almost real-time for each Taxi)</a:t>
            </a:r>
          </a:p>
          <a:p>
            <a:r>
              <a:rPr lang="en-JP" sz="1500" dirty="0"/>
              <a:t>* N</a:t>
            </a:r>
            <a:r>
              <a:rPr lang="en-US" sz="1500" dirty="0"/>
              <a:t>o</a:t>
            </a:r>
            <a:r>
              <a:rPr lang="en-JP" sz="1500" dirty="0"/>
              <a:t>t using complete data set but just sampled data, due to computaiton resource and time limitation. Even higher model performance is expected if leverating all dataset.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996BB5-42B2-5199-19A6-A16FF9EF6976}"/>
              </a:ext>
            </a:extLst>
          </p:cNvPr>
          <p:cNvSpPr txBox="1"/>
          <p:nvPr/>
        </p:nvSpPr>
        <p:spPr>
          <a:xfrm>
            <a:off x="218115" y="4713023"/>
            <a:ext cx="36501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4.3% sampling (Feature engineering: 36 min)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FE8D862-2A0C-ED32-F8CA-0C35790CF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511" y="1846711"/>
            <a:ext cx="3653375" cy="241323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8E44132-759E-1BF3-A0FC-A70F9AB1F2E6}"/>
              </a:ext>
            </a:extLst>
          </p:cNvPr>
          <p:cNvSpPr txBox="1"/>
          <p:nvPr/>
        </p:nvSpPr>
        <p:spPr>
          <a:xfrm>
            <a:off x="4034511" y="4731131"/>
            <a:ext cx="37999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8.6% sampling (Feature engineering: 151 min)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3D0782-C3B0-06D5-EAF2-BAACDE4DE6DB}"/>
              </a:ext>
            </a:extLst>
          </p:cNvPr>
          <p:cNvSpPr txBox="1"/>
          <p:nvPr/>
        </p:nvSpPr>
        <p:spPr>
          <a:xfrm>
            <a:off x="7984037" y="4731131"/>
            <a:ext cx="39898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17.2% sampling (Feature engineering: 300  min)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943C346F-2FA6-5A68-F16F-E1BD19F8B2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6767" y="1846711"/>
            <a:ext cx="3731106" cy="241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617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2867</TotalTime>
  <Words>1107</Words>
  <Application>Microsoft Macintosh PowerPoint</Application>
  <PresentationFormat>Widescreen</PresentationFormat>
  <Paragraphs>173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TeXGyreHerosBold</vt:lpstr>
      <vt:lpstr>Arial</vt:lpstr>
      <vt:lpstr>Calibri</vt:lpstr>
      <vt:lpstr>Calibri Light</vt:lpstr>
      <vt:lpstr>Office Theme</vt:lpstr>
      <vt:lpstr>Data Science Case Study:   Recommendation Engine for Taxi Next Destination</vt:lpstr>
      <vt:lpstr>Background</vt:lpstr>
      <vt:lpstr>Q1: Potential Reduction of CO2 Emissions </vt:lpstr>
      <vt:lpstr>Q2: Recommend Next Place to be Occupied</vt:lpstr>
      <vt:lpstr>Drop-off -&gt; Pick-up Session Data Construction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and Analytics Case Studies</dc:title>
  <dc:creator>Peng Zhang</dc:creator>
  <cp:lastModifiedBy>Peng Zhang</cp:lastModifiedBy>
  <cp:revision>121</cp:revision>
  <dcterms:created xsi:type="dcterms:W3CDTF">2022-11-20T07:45:17Z</dcterms:created>
  <dcterms:modified xsi:type="dcterms:W3CDTF">2022-12-18T02:36:44Z</dcterms:modified>
</cp:coreProperties>
</file>

<file path=docProps/thumbnail.jpeg>
</file>